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4630400" cy="8229600"/>
  <p:notesSz cx="8229600" cy="14630400"/>
  <p:embeddedFontLst>
    <p:embeddedFont>
      <p:font typeface="Crimson Pro Semi Bold" pitchFamily="2" charset="0"/>
      <p:regular r:id="rId11"/>
    </p:embeddedFont>
    <p:embeddedFont>
      <p:font typeface="Heebo" pitchFamily="2" charset="-79"/>
      <p:regular r:id="rId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presProps" Target="presProps.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font" Target="fonts/font2.fntdata" /><Relationship Id="rId2" Type="http://schemas.openxmlformats.org/officeDocument/2006/relationships/slide" Target="slides/slide1.xml" /><Relationship Id="rId16" Type="http://schemas.openxmlformats.org/officeDocument/2006/relationships/tableStyles" Target="tableStyle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font" Target="fonts/font1.fntdata" /><Relationship Id="rId5" Type="http://schemas.openxmlformats.org/officeDocument/2006/relationships/slide" Target="slides/slide4.xml" /><Relationship Id="rId15" Type="http://schemas.openxmlformats.org/officeDocument/2006/relationships/theme" Target="theme/theme1.xml" /><Relationship Id="rId10" Type="http://schemas.openxmlformats.org/officeDocument/2006/relationships/notesMaster" Target="notesMasters/notesMaster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viewProps" Target="view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565525" cy="733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660900" y="0"/>
            <a:ext cx="3567113" cy="733425"/>
          </a:xfrm>
          <a:prstGeom prst="rect">
            <a:avLst/>
          </a:prstGeom>
        </p:spPr>
        <p:txBody>
          <a:bodyPr vert="horz" lIns="91440" tIns="45720" rIns="91440" bIns="45720" rtlCol="0"/>
          <a:lstStyle>
            <a:lvl1pPr algn="r">
              <a:defRPr sz="1200"/>
            </a:lvl1pPr>
          </a:lstStyle>
          <a:p>
            <a:fld id="{F7A36788-F69F-1340-BC4B-2A5761EEBB87}" type="datetimeFigureOut">
              <a:rPr lang="en-US" smtClean="0"/>
              <a:t>7/8/2025</a:t>
            </a:fld>
            <a:endParaRPr lang="en-US"/>
          </a:p>
        </p:txBody>
      </p:sp>
      <p:sp>
        <p:nvSpPr>
          <p:cNvPr id="4" name="Slide Image Placeholder 3"/>
          <p:cNvSpPr>
            <a:spLocks noGrp="1" noRot="1" noChangeAspect="1"/>
          </p:cNvSpPr>
          <p:nvPr>
            <p:ph type="sldImg" idx="2"/>
          </p:nvPr>
        </p:nvSpPr>
        <p:spPr>
          <a:xfrm>
            <a:off x="-273050" y="1828800"/>
            <a:ext cx="8775700" cy="4937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822325" y="7040563"/>
            <a:ext cx="6584950" cy="57610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3896975"/>
            <a:ext cx="3565525" cy="733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660900" y="13896975"/>
            <a:ext cx="3567113" cy="733425"/>
          </a:xfrm>
          <a:prstGeom prst="rect">
            <a:avLst/>
          </a:prstGeom>
        </p:spPr>
        <p:txBody>
          <a:bodyPr vert="horz" lIns="91440" tIns="45720" rIns="91440" bIns="45720" rtlCol="0" anchor="b"/>
          <a:lstStyle>
            <a:lvl1pPr algn="r">
              <a:defRPr sz="1200"/>
            </a:lvl1pPr>
          </a:lstStyle>
          <a:p>
            <a:fld id="{402ADC61-EE76-3E4F-BE45-BC48B958F7E7}" type="slidenum">
              <a:rPr lang="en-US" smtClean="0"/>
              <a:t>‹#›</a:t>
            </a:fld>
            <a:endParaRPr lang="en-US"/>
          </a:p>
        </p:txBody>
      </p:sp>
    </p:spTree>
    <p:extLst>
      <p:ext uri="{BB962C8B-B14F-4D97-AF65-F5344CB8AC3E}">
        <p14:creationId xmlns:p14="http://schemas.microsoft.com/office/powerpoint/2010/main" val="2554128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5" Type="http://schemas.openxmlformats.org/officeDocument/2006/relationships/slideLayout" Target="../slideLayouts/slideLayout5.xml" /><Relationship Id="rId10" Type="http://schemas.openxmlformats.org/officeDocument/2006/relationships/theme" Target="../theme/theme1.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2.xml" /><Relationship Id="rId1" Type="http://schemas.openxmlformats.org/officeDocument/2006/relationships/slideLayout" Target="../slideLayouts/slideLayout3.xml" /></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4.xml" /></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5.xml" /></Relationships>
</file>

<file path=ppt/slides/_rels/slide5.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5.xml" /><Relationship Id="rId1" Type="http://schemas.openxmlformats.org/officeDocument/2006/relationships/slideLayout" Target="../slideLayouts/slideLayout6.xml" /></Relationships>
</file>

<file path=ppt/slides/_rels/slide6.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notesSlide" Target="../notesSlides/notesSlide6.xml" /><Relationship Id="rId1" Type="http://schemas.openxmlformats.org/officeDocument/2006/relationships/slideLayout" Target="../slideLayouts/slideLayout7.xml" /><Relationship Id="rId6" Type="http://schemas.openxmlformats.org/officeDocument/2006/relationships/image" Target="../media/image7.png" /><Relationship Id="rId5" Type="http://schemas.openxmlformats.org/officeDocument/2006/relationships/image" Target="../media/image6.png" /><Relationship Id="rId4" Type="http://schemas.openxmlformats.org/officeDocument/2006/relationships/image" Target="../media/image5.png" /></Relationships>
</file>

<file path=ppt/slides/_rels/slide7.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7.xml" /><Relationship Id="rId1" Type="http://schemas.openxmlformats.org/officeDocument/2006/relationships/slideLayout" Target="../slideLayouts/slideLayout8.xml" /></Relationships>
</file>

<file path=ppt/slides/_rels/slide8.xml.rels><?xml version="1.0" encoding="UTF-8" standalone="yes"?>
<Relationships xmlns="http://schemas.openxmlformats.org/package/2006/relationships"><Relationship Id="rId8" Type="http://schemas.openxmlformats.org/officeDocument/2006/relationships/image" Target="../media/image14.png" /><Relationship Id="rId3" Type="http://schemas.openxmlformats.org/officeDocument/2006/relationships/image" Target="../media/image9.png" /><Relationship Id="rId7" Type="http://schemas.openxmlformats.org/officeDocument/2006/relationships/image" Target="../media/image13.png" /><Relationship Id="rId2" Type="http://schemas.openxmlformats.org/officeDocument/2006/relationships/notesSlide" Target="../notesSlides/notesSlide8.xml" /><Relationship Id="rId1" Type="http://schemas.openxmlformats.org/officeDocument/2006/relationships/slideLayout" Target="../slideLayouts/slideLayout9.xml" /><Relationship Id="rId6" Type="http://schemas.openxmlformats.org/officeDocument/2006/relationships/image" Target="../media/image12.png" /><Relationship Id="rId5" Type="http://schemas.openxmlformats.org/officeDocument/2006/relationships/image" Target="../media/image11.png" /><Relationship Id="rId10" Type="http://schemas.openxmlformats.org/officeDocument/2006/relationships/image" Target="../media/image16.png" /><Relationship Id="rId4" Type="http://schemas.openxmlformats.org/officeDocument/2006/relationships/image" Target="../media/image10.png" /><Relationship Id="rId9" Type="http://schemas.openxmlformats.org/officeDocument/2006/relationships/image" Target="../media/image15.png" /></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400776"/>
            <a:ext cx="7556421" cy="1860233"/>
          </a:xfrm>
          <a:prstGeom prst="rect">
            <a:avLst/>
          </a:prstGeom>
          <a:noFill/>
          <a:ln/>
        </p:spPr>
        <p:txBody>
          <a:bodyPr wrap="square" lIns="0" tIns="0" rIns="0" bIns="0" rtlCol="0" anchor="t"/>
          <a:lstStyle/>
          <a:p>
            <a:pPr marL="0" indent="0" algn="l">
              <a:lnSpc>
                <a:spcPts val="4850"/>
              </a:lnSpc>
              <a:buNone/>
            </a:pPr>
            <a:r>
              <a:rPr lang="en-US" sz="3900" dirty="0">
                <a:solidFill>
                  <a:srgbClr val="152D47"/>
                </a:solidFill>
                <a:latin typeface="Crimson Pro Semi Bold" pitchFamily="34" charset="0"/>
                <a:ea typeface="Crimson Pro Semi Bold" pitchFamily="34" charset="-122"/>
                <a:cs typeface="Crimson Pro Semi Bold" pitchFamily="34" charset="-120"/>
              </a:rPr>
              <a:t>Advanced Wound Care Partnership: Maximizing Revenue &amp; Improving Patient Outcomes</a:t>
            </a:r>
            <a:endParaRPr lang="en-US" sz="3900" dirty="0"/>
          </a:p>
        </p:txBody>
      </p:sp>
      <p:sp>
        <p:nvSpPr>
          <p:cNvPr id="4" name="Text 1"/>
          <p:cNvSpPr/>
          <p:nvPr/>
        </p:nvSpPr>
        <p:spPr>
          <a:xfrm>
            <a:off x="793790" y="4558665"/>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Chicago Medical Group Inc. offers specialized amniotic stem cell graft treatment for chronic wounds that haven't responded to conventional therapy within 30 days. Our partnership creates multiple revenue streams while enhancing patient care standards at your facility.</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494109" y="339685"/>
            <a:ext cx="5286494" cy="386001"/>
          </a:xfrm>
          <a:prstGeom prst="rect">
            <a:avLst/>
          </a:prstGeom>
          <a:noFill/>
          <a:ln/>
        </p:spPr>
        <p:txBody>
          <a:bodyPr wrap="none" lIns="0" tIns="0" rIns="0" bIns="0" rtlCol="0" anchor="t"/>
          <a:lstStyle/>
          <a:p>
            <a:pPr marL="0" indent="0" algn="l">
              <a:lnSpc>
                <a:spcPts val="3000"/>
              </a:lnSpc>
              <a:buNone/>
            </a:pPr>
            <a:r>
              <a:rPr lang="en-US" sz="2400" dirty="0">
                <a:solidFill>
                  <a:srgbClr val="152D47"/>
                </a:solidFill>
                <a:latin typeface="Crimson Pro Semi Bold" pitchFamily="34" charset="0"/>
                <a:ea typeface="Crimson Pro Semi Bold" pitchFamily="34" charset="-122"/>
                <a:cs typeface="Crimson Pro Semi Bold" pitchFamily="34" charset="-120"/>
              </a:rPr>
              <a:t>Understanding Our Specialized Approach</a:t>
            </a:r>
            <a:endParaRPr lang="en-US" sz="2400" dirty="0"/>
          </a:p>
        </p:txBody>
      </p:sp>
      <p:sp>
        <p:nvSpPr>
          <p:cNvPr id="3" name="Text 1"/>
          <p:cNvSpPr/>
          <p:nvPr/>
        </p:nvSpPr>
        <p:spPr>
          <a:xfrm>
            <a:off x="494109" y="1034415"/>
            <a:ext cx="2350413" cy="231696"/>
          </a:xfrm>
          <a:prstGeom prst="rect">
            <a:avLst/>
          </a:prstGeom>
          <a:noFill/>
          <a:ln/>
        </p:spPr>
        <p:txBody>
          <a:bodyPr wrap="none" lIns="0" tIns="0" rIns="0" bIns="0" rtlCol="0" anchor="t"/>
          <a:lstStyle/>
          <a:p>
            <a:pPr marL="0" indent="0" algn="l">
              <a:lnSpc>
                <a:spcPts val="1800"/>
              </a:lnSpc>
              <a:buNone/>
            </a:pPr>
            <a:r>
              <a:rPr lang="en-US" sz="1450" dirty="0">
                <a:solidFill>
                  <a:srgbClr val="152D47"/>
                </a:solidFill>
                <a:latin typeface="Crimson Pro Semi Bold" pitchFamily="34" charset="0"/>
                <a:ea typeface="Crimson Pro Semi Bold" pitchFamily="34" charset="-122"/>
                <a:cs typeface="Crimson Pro Semi Bold" pitchFamily="34" charset="-120"/>
              </a:rPr>
              <a:t>The Chronic Wound Challenge</a:t>
            </a:r>
            <a:endParaRPr lang="en-US" sz="1450" dirty="0"/>
          </a:p>
        </p:txBody>
      </p:sp>
      <p:sp>
        <p:nvSpPr>
          <p:cNvPr id="4" name="Text 2"/>
          <p:cNvSpPr/>
          <p:nvPr/>
        </p:nvSpPr>
        <p:spPr>
          <a:xfrm>
            <a:off x="494109" y="1389578"/>
            <a:ext cx="6670477" cy="395288"/>
          </a:xfrm>
          <a:prstGeom prst="rect">
            <a:avLst/>
          </a:prstGeom>
          <a:noFill/>
          <a:ln/>
        </p:spPr>
        <p:txBody>
          <a:bodyPr wrap="square" lIns="0" tIns="0" rIns="0" bIns="0" rtlCol="0" anchor="t"/>
          <a:lstStyle/>
          <a:p>
            <a:pPr marL="0" indent="0" algn="l">
              <a:lnSpc>
                <a:spcPts val="1550"/>
              </a:lnSpc>
              <a:buNone/>
            </a:pPr>
            <a:r>
              <a:rPr lang="en-US" sz="950" dirty="0">
                <a:solidFill>
                  <a:srgbClr val="4C4C4D"/>
                </a:solidFill>
                <a:latin typeface="Heebo" pitchFamily="34" charset="0"/>
                <a:ea typeface="Heebo" pitchFamily="34" charset="-122"/>
                <a:cs typeface="Heebo" pitchFamily="34" charset="-120"/>
              </a:rPr>
              <a:t>Chronic wounds affect approximately 6.5 million patients in the U.S., with treatment costs exceeding $25 billion annually. These wounds significantly impact patient quality of life and facility resources.</a:t>
            </a:r>
            <a:endParaRPr lang="en-US" sz="950" dirty="0"/>
          </a:p>
        </p:txBody>
      </p:sp>
      <p:sp>
        <p:nvSpPr>
          <p:cNvPr id="5" name="Text 3"/>
          <p:cNvSpPr/>
          <p:nvPr/>
        </p:nvSpPr>
        <p:spPr>
          <a:xfrm>
            <a:off x="494109" y="1895951"/>
            <a:ext cx="6670477" cy="395288"/>
          </a:xfrm>
          <a:prstGeom prst="rect">
            <a:avLst/>
          </a:prstGeom>
          <a:noFill/>
          <a:ln/>
        </p:spPr>
        <p:txBody>
          <a:bodyPr wrap="square" lIns="0" tIns="0" rIns="0" bIns="0" rtlCol="0" anchor="t"/>
          <a:lstStyle/>
          <a:p>
            <a:pPr marL="0" indent="0" algn="l">
              <a:lnSpc>
                <a:spcPts val="1550"/>
              </a:lnSpc>
              <a:buNone/>
            </a:pPr>
            <a:r>
              <a:rPr lang="en-US" sz="950" dirty="0">
                <a:solidFill>
                  <a:srgbClr val="4C4C4D"/>
                </a:solidFill>
                <a:latin typeface="Heebo" pitchFamily="34" charset="0"/>
                <a:ea typeface="Heebo" pitchFamily="34" charset="-122"/>
                <a:cs typeface="Heebo" pitchFamily="34" charset="-120"/>
              </a:rPr>
              <a:t>Many facilities struggle with wounds that don't respond to conventional treatment, leading to extended stays, complications, and reduced reimbursement rates.</a:t>
            </a:r>
            <a:endParaRPr lang="en-US" sz="950" dirty="0"/>
          </a:p>
        </p:txBody>
      </p:sp>
      <p:sp>
        <p:nvSpPr>
          <p:cNvPr id="6" name="Text 4"/>
          <p:cNvSpPr/>
          <p:nvPr/>
        </p:nvSpPr>
        <p:spPr>
          <a:xfrm>
            <a:off x="7473434" y="1034415"/>
            <a:ext cx="1853208" cy="231696"/>
          </a:xfrm>
          <a:prstGeom prst="rect">
            <a:avLst/>
          </a:prstGeom>
          <a:noFill/>
          <a:ln/>
        </p:spPr>
        <p:txBody>
          <a:bodyPr wrap="none" lIns="0" tIns="0" rIns="0" bIns="0" rtlCol="0" anchor="t"/>
          <a:lstStyle/>
          <a:p>
            <a:pPr marL="0" indent="0" algn="l">
              <a:lnSpc>
                <a:spcPts val="1800"/>
              </a:lnSpc>
              <a:buNone/>
            </a:pPr>
            <a:r>
              <a:rPr lang="en-US" sz="1450" dirty="0">
                <a:solidFill>
                  <a:srgbClr val="152D47"/>
                </a:solidFill>
                <a:latin typeface="Crimson Pro Semi Bold" pitchFamily="34" charset="0"/>
                <a:ea typeface="Crimson Pro Semi Bold" pitchFamily="34" charset="-122"/>
                <a:cs typeface="Crimson Pro Semi Bold" pitchFamily="34" charset="-120"/>
              </a:rPr>
              <a:t>Our Advanced Solution</a:t>
            </a:r>
            <a:endParaRPr lang="en-US" sz="1450" dirty="0"/>
          </a:p>
        </p:txBody>
      </p:sp>
      <p:sp>
        <p:nvSpPr>
          <p:cNvPr id="7" name="Text 5"/>
          <p:cNvSpPr/>
          <p:nvPr/>
        </p:nvSpPr>
        <p:spPr>
          <a:xfrm>
            <a:off x="7473434" y="1389578"/>
            <a:ext cx="6670477" cy="395288"/>
          </a:xfrm>
          <a:prstGeom prst="rect">
            <a:avLst/>
          </a:prstGeom>
          <a:noFill/>
          <a:ln/>
        </p:spPr>
        <p:txBody>
          <a:bodyPr wrap="square" lIns="0" tIns="0" rIns="0" bIns="0" rtlCol="0" anchor="t"/>
          <a:lstStyle/>
          <a:p>
            <a:pPr marL="0" indent="0" algn="l">
              <a:lnSpc>
                <a:spcPts val="1550"/>
              </a:lnSpc>
              <a:buNone/>
            </a:pPr>
            <a:r>
              <a:rPr lang="en-US" sz="950" dirty="0">
                <a:solidFill>
                  <a:srgbClr val="4C4C4D"/>
                </a:solidFill>
                <a:latin typeface="Heebo" pitchFamily="34" charset="0"/>
                <a:ea typeface="Heebo" pitchFamily="34" charset="-122"/>
                <a:cs typeface="Heebo" pitchFamily="34" charset="-120"/>
              </a:rPr>
              <a:t>CMG specializes in cutting-edge amniotic stem cell graft technology, providing treatment for difficult-to-heal wounds when traditional approaches fail.</a:t>
            </a:r>
            <a:endParaRPr lang="en-US" sz="950" dirty="0"/>
          </a:p>
        </p:txBody>
      </p:sp>
      <p:sp>
        <p:nvSpPr>
          <p:cNvPr id="8" name="Text 6"/>
          <p:cNvSpPr/>
          <p:nvPr/>
        </p:nvSpPr>
        <p:spPr>
          <a:xfrm>
            <a:off x="7473434" y="1895951"/>
            <a:ext cx="6670477" cy="197644"/>
          </a:xfrm>
          <a:prstGeom prst="rect">
            <a:avLst/>
          </a:prstGeom>
          <a:noFill/>
          <a:ln/>
        </p:spPr>
        <p:txBody>
          <a:bodyPr wrap="none" lIns="0" tIns="0" rIns="0" bIns="0" rtlCol="0" anchor="t"/>
          <a:lstStyle/>
          <a:p>
            <a:pPr marL="342900" indent="-342900" algn="l">
              <a:lnSpc>
                <a:spcPts val="1550"/>
              </a:lnSpc>
              <a:buSzPct val="100000"/>
              <a:buChar char="•"/>
            </a:pPr>
            <a:r>
              <a:rPr lang="en-US" sz="950" dirty="0">
                <a:solidFill>
                  <a:srgbClr val="4C4C4D"/>
                </a:solidFill>
                <a:latin typeface="Heebo" pitchFamily="34" charset="0"/>
                <a:ea typeface="Heebo" pitchFamily="34" charset="-122"/>
                <a:cs typeface="Heebo" pitchFamily="34" charset="-120"/>
              </a:rPr>
              <a:t>Direct Medicare Part B reimbursement</a:t>
            </a:r>
            <a:endParaRPr lang="en-US" sz="950" dirty="0"/>
          </a:p>
        </p:txBody>
      </p:sp>
      <p:sp>
        <p:nvSpPr>
          <p:cNvPr id="9" name="Text 7"/>
          <p:cNvSpPr/>
          <p:nvPr/>
        </p:nvSpPr>
        <p:spPr>
          <a:xfrm>
            <a:off x="7473434" y="2136815"/>
            <a:ext cx="6670477" cy="197644"/>
          </a:xfrm>
          <a:prstGeom prst="rect">
            <a:avLst/>
          </a:prstGeom>
          <a:noFill/>
          <a:ln/>
        </p:spPr>
        <p:txBody>
          <a:bodyPr wrap="none" lIns="0" tIns="0" rIns="0" bIns="0" rtlCol="0" anchor="t"/>
          <a:lstStyle/>
          <a:p>
            <a:pPr marL="342900" indent="-342900" algn="l">
              <a:lnSpc>
                <a:spcPts val="1550"/>
              </a:lnSpc>
              <a:buSzPct val="100000"/>
              <a:buChar char="•"/>
            </a:pPr>
            <a:r>
              <a:rPr lang="en-US" sz="950" dirty="0">
                <a:solidFill>
                  <a:srgbClr val="4C4C4D"/>
                </a:solidFill>
                <a:latin typeface="Heebo" pitchFamily="34" charset="0"/>
                <a:ea typeface="Heebo" pitchFamily="34" charset="-122"/>
                <a:cs typeface="Heebo" pitchFamily="34" charset="-120"/>
              </a:rPr>
              <a:t>Three weekly on-site visits</a:t>
            </a:r>
            <a:endParaRPr lang="en-US" sz="950" dirty="0"/>
          </a:p>
        </p:txBody>
      </p:sp>
      <p:sp>
        <p:nvSpPr>
          <p:cNvPr id="10" name="Text 8"/>
          <p:cNvSpPr/>
          <p:nvPr/>
        </p:nvSpPr>
        <p:spPr>
          <a:xfrm>
            <a:off x="7473434" y="2377678"/>
            <a:ext cx="6670477" cy="197644"/>
          </a:xfrm>
          <a:prstGeom prst="rect">
            <a:avLst/>
          </a:prstGeom>
          <a:noFill/>
          <a:ln/>
        </p:spPr>
        <p:txBody>
          <a:bodyPr wrap="none" lIns="0" tIns="0" rIns="0" bIns="0" rtlCol="0" anchor="t"/>
          <a:lstStyle/>
          <a:p>
            <a:pPr marL="342900" indent="-342900" algn="l">
              <a:lnSpc>
                <a:spcPts val="1550"/>
              </a:lnSpc>
              <a:buSzPct val="100000"/>
              <a:buChar char="•"/>
            </a:pPr>
            <a:r>
              <a:rPr lang="en-US" sz="950" dirty="0">
                <a:solidFill>
                  <a:srgbClr val="4C4C4D"/>
                </a:solidFill>
                <a:latin typeface="Heebo" pitchFamily="34" charset="0"/>
                <a:ea typeface="Heebo" pitchFamily="34" charset="-122"/>
                <a:cs typeface="Heebo" pitchFamily="34" charset="-120"/>
              </a:rPr>
              <a:t>Care provided exclusively by doctors and nurse practitioners</a:t>
            </a:r>
            <a:endParaRPr lang="en-US" sz="950" dirty="0"/>
          </a:p>
        </p:txBody>
      </p:sp>
      <p:pic>
        <p:nvPicPr>
          <p:cNvPr id="11" name="Image 0" descr="preencoded.png"/>
          <p:cNvPicPr>
            <a:picLocks noChangeAspect="1"/>
          </p:cNvPicPr>
          <p:nvPr/>
        </p:nvPicPr>
        <p:blipFill>
          <a:blip r:embed="rId3"/>
          <a:stretch>
            <a:fillRect/>
          </a:stretch>
        </p:blipFill>
        <p:spPr>
          <a:xfrm>
            <a:off x="7473434" y="2714268"/>
            <a:ext cx="6670477" cy="667047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2302669"/>
            <a:ext cx="7031236" cy="620078"/>
          </a:xfrm>
          <a:prstGeom prst="rect">
            <a:avLst/>
          </a:prstGeom>
          <a:noFill/>
          <a:ln/>
        </p:spPr>
        <p:txBody>
          <a:bodyPr wrap="none" lIns="0" tIns="0" rIns="0" bIns="0" rtlCol="0" anchor="t"/>
          <a:lstStyle/>
          <a:p>
            <a:pPr marL="0" indent="0" algn="l">
              <a:lnSpc>
                <a:spcPts val="4850"/>
              </a:lnSpc>
              <a:buNone/>
            </a:pPr>
            <a:r>
              <a:rPr lang="en-US" sz="3900" dirty="0">
                <a:solidFill>
                  <a:srgbClr val="152D47"/>
                </a:solidFill>
                <a:latin typeface="Crimson Pro Semi Bold" pitchFamily="34" charset="0"/>
                <a:ea typeface="Crimson Pro Semi Bold" pitchFamily="34" charset="-122"/>
                <a:cs typeface="Crimson Pro Semi Bold" pitchFamily="34" charset="-120"/>
              </a:rPr>
              <a:t>Financial Benefits for Your Facility</a:t>
            </a:r>
            <a:endParaRPr lang="en-US" sz="3900" dirty="0"/>
          </a:p>
        </p:txBody>
      </p:sp>
      <p:sp>
        <p:nvSpPr>
          <p:cNvPr id="3" name="Text 1"/>
          <p:cNvSpPr/>
          <p:nvPr/>
        </p:nvSpPr>
        <p:spPr>
          <a:xfrm>
            <a:off x="793790" y="3418761"/>
            <a:ext cx="3074670" cy="654963"/>
          </a:xfrm>
          <a:prstGeom prst="rect">
            <a:avLst/>
          </a:prstGeom>
          <a:noFill/>
          <a:ln/>
        </p:spPr>
        <p:txBody>
          <a:bodyPr wrap="none" lIns="0" tIns="0" rIns="0" bIns="0" rtlCol="0" anchor="t"/>
          <a:lstStyle/>
          <a:p>
            <a:pPr marL="0" indent="0" algn="ctr">
              <a:lnSpc>
                <a:spcPts val="5150"/>
              </a:lnSpc>
              <a:buNone/>
            </a:pPr>
            <a:r>
              <a:rPr lang="en-US" sz="5150" dirty="0">
                <a:solidFill>
                  <a:srgbClr val="4C4C4D"/>
                </a:solidFill>
                <a:latin typeface="Crimson Pro Semi Bold" pitchFamily="34" charset="0"/>
                <a:ea typeface="Crimson Pro Semi Bold" pitchFamily="34" charset="-122"/>
                <a:cs typeface="Crimson Pro Semi Bold" pitchFamily="34" charset="-120"/>
              </a:rPr>
              <a:t>$10K</a:t>
            </a:r>
            <a:endParaRPr lang="en-US" sz="5150" dirty="0"/>
          </a:p>
        </p:txBody>
      </p:sp>
      <p:sp>
        <p:nvSpPr>
          <p:cNvPr id="4" name="Text 2"/>
          <p:cNvSpPr/>
          <p:nvPr/>
        </p:nvSpPr>
        <p:spPr>
          <a:xfrm>
            <a:off x="1090613" y="4321731"/>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Monthly Revenue</a:t>
            </a:r>
            <a:endParaRPr lang="en-US" sz="1950" dirty="0"/>
          </a:p>
        </p:txBody>
      </p:sp>
      <p:sp>
        <p:nvSpPr>
          <p:cNvPr id="5" name="Text 3"/>
          <p:cNvSpPr/>
          <p:nvPr/>
        </p:nvSpPr>
        <p:spPr>
          <a:xfrm>
            <a:off x="793790" y="4750951"/>
            <a:ext cx="3074670" cy="635079"/>
          </a:xfrm>
          <a:prstGeom prst="rect">
            <a:avLst/>
          </a:prstGeom>
          <a:noFill/>
          <a:ln/>
        </p:spPr>
        <p:txBody>
          <a:bodyPr wrap="square" lIns="0" tIns="0" rIns="0" bIns="0" rtlCol="0" anchor="t"/>
          <a:lstStyle/>
          <a:p>
            <a:pPr marL="0" indent="0" algn="ctr">
              <a:lnSpc>
                <a:spcPts val="2500"/>
              </a:lnSpc>
              <a:buNone/>
            </a:pPr>
            <a:r>
              <a:rPr lang="en-US" sz="1550" dirty="0">
                <a:solidFill>
                  <a:srgbClr val="4C4C4D"/>
                </a:solidFill>
                <a:latin typeface="Heebo" pitchFamily="34" charset="0"/>
                <a:ea typeface="Heebo" pitchFamily="34" charset="-122"/>
                <a:cs typeface="Heebo" pitchFamily="34" charset="-120"/>
              </a:rPr>
              <a:t>Additional income from renting unused space at fair market value</a:t>
            </a:r>
            <a:endParaRPr lang="en-US" sz="1550" dirty="0"/>
          </a:p>
        </p:txBody>
      </p:sp>
      <p:sp>
        <p:nvSpPr>
          <p:cNvPr id="6" name="Text 4"/>
          <p:cNvSpPr/>
          <p:nvPr/>
        </p:nvSpPr>
        <p:spPr>
          <a:xfrm>
            <a:off x="4116467" y="3418761"/>
            <a:ext cx="3074670" cy="654963"/>
          </a:xfrm>
          <a:prstGeom prst="rect">
            <a:avLst/>
          </a:prstGeom>
          <a:noFill/>
          <a:ln/>
        </p:spPr>
        <p:txBody>
          <a:bodyPr wrap="none" lIns="0" tIns="0" rIns="0" bIns="0" rtlCol="0" anchor="t"/>
          <a:lstStyle/>
          <a:p>
            <a:pPr marL="0" indent="0" algn="ctr">
              <a:lnSpc>
                <a:spcPts val="5150"/>
              </a:lnSpc>
              <a:buNone/>
            </a:pPr>
            <a:r>
              <a:rPr lang="en-US" sz="5150" dirty="0">
                <a:solidFill>
                  <a:srgbClr val="4C4C4D"/>
                </a:solidFill>
                <a:latin typeface="Crimson Pro Semi Bold" pitchFamily="34" charset="0"/>
                <a:ea typeface="Crimson Pro Semi Bold" pitchFamily="34" charset="-122"/>
                <a:cs typeface="Crimson Pro Semi Bold" pitchFamily="34" charset="-120"/>
              </a:rPr>
              <a:t>$120K</a:t>
            </a:r>
            <a:endParaRPr lang="en-US" sz="5150" dirty="0"/>
          </a:p>
        </p:txBody>
      </p:sp>
      <p:sp>
        <p:nvSpPr>
          <p:cNvPr id="7" name="Text 5"/>
          <p:cNvSpPr/>
          <p:nvPr/>
        </p:nvSpPr>
        <p:spPr>
          <a:xfrm>
            <a:off x="4413290" y="4321731"/>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Annual Income</a:t>
            </a:r>
            <a:endParaRPr lang="en-US" sz="1950" dirty="0"/>
          </a:p>
        </p:txBody>
      </p:sp>
      <p:sp>
        <p:nvSpPr>
          <p:cNvPr id="8" name="Text 6"/>
          <p:cNvSpPr/>
          <p:nvPr/>
        </p:nvSpPr>
        <p:spPr>
          <a:xfrm>
            <a:off x="4116467" y="4750951"/>
            <a:ext cx="3074670" cy="635079"/>
          </a:xfrm>
          <a:prstGeom prst="rect">
            <a:avLst/>
          </a:prstGeom>
          <a:noFill/>
          <a:ln/>
        </p:spPr>
        <p:txBody>
          <a:bodyPr wrap="square" lIns="0" tIns="0" rIns="0" bIns="0" rtlCol="0" anchor="t"/>
          <a:lstStyle/>
          <a:p>
            <a:pPr marL="0" indent="0" algn="ctr">
              <a:lnSpc>
                <a:spcPts val="2500"/>
              </a:lnSpc>
              <a:buNone/>
            </a:pPr>
            <a:r>
              <a:rPr lang="en-US" sz="1550" dirty="0">
                <a:solidFill>
                  <a:srgbClr val="4C4C4D"/>
                </a:solidFill>
                <a:latin typeface="Heebo" pitchFamily="34" charset="0"/>
                <a:ea typeface="Heebo" pitchFamily="34" charset="-122"/>
                <a:cs typeface="Heebo" pitchFamily="34" charset="-120"/>
              </a:rPr>
              <a:t>Guaranteed yearly revenue from facility space rental</a:t>
            </a:r>
            <a:endParaRPr lang="en-US" sz="1550" dirty="0"/>
          </a:p>
        </p:txBody>
      </p:sp>
      <p:sp>
        <p:nvSpPr>
          <p:cNvPr id="9" name="Text 7"/>
          <p:cNvSpPr/>
          <p:nvPr/>
        </p:nvSpPr>
        <p:spPr>
          <a:xfrm>
            <a:off x="7439144" y="3418761"/>
            <a:ext cx="3074670" cy="654963"/>
          </a:xfrm>
          <a:prstGeom prst="rect">
            <a:avLst/>
          </a:prstGeom>
          <a:noFill/>
          <a:ln/>
        </p:spPr>
        <p:txBody>
          <a:bodyPr wrap="none" lIns="0" tIns="0" rIns="0" bIns="0" rtlCol="0" anchor="t"/>
          <a:lstStyle/>
          <a:p>
            <a:pPr marL="0" indent="0" algn="ctr">
              <a:lnSpc>
                <a:spcPts val="5150"/>
              </a:lnSpc>
              <a:buNone/>
            </a:pPr>
            <a:r>
              <a:rPr lang="en-US" sz="5150" dirty="0">
                <a:solidFill>
                  <a:srgbClr val="4C4C4D"/>
                </a:solidFill>
                <a:latin typeface="Crimson Pro Semi Bold" pitchFamily="34" charset="0"/>
                <a:ea typeface="Crimson Pro Semi Bold" pitchFamily="34" charset="-122"/>
                <a:cs typeface="Crimson Pro Semi Bold" pitchFamily="34" charset="-120"/>
              </a:rPr>
              <a:t>$0</a:t>
            </a:r>
            <a:endParaRPr lang="en-US" sz="5150" dirty="0"/>
          </a:p>
        </p:txBody>
      </p:sp>
      <p:sp>
        <p:nvSpPr>
          <p:cNvPr id="10" name="Text 8"/>
          <p:cNvSpPr/>
          <p:nvPr/>
        </p:nvSpPr>
        <p:spPr>
          <a:xfrm>
            <a:off x="7735967" y="4321731"/>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Clinician Cost</a:t>
            </a:r>
            <a:endParaRPr lang="en-US" sz="1950" dirty="0"/>
          </a:p>
        </p:txBody>
      </p:sp>
      <p:sp>
        <p:nvSpPr>
          <p:cNvPr id="11" name="Text 9"/>
          <p:cNvSpPr/>
          <p:nvPr/>
        </p:nvSpPr>
        <p:spPr>
          <a:xfrm>
            <a:off x="7439144" y="4750951"/>
            <a:ext cx="3074670" cy="635079"/>
          </a:xfrm>
          <a:prstGeom prst="rect">
            <a:avLst/>
          </a:prstGeom>
          <a:noFill/>
          <a:ln/>
        </p:spPr>
        <p:txBody>
          <a:bodyPr wrap="square" lIns="0" tIns="0" rIns="0" bIns="0" rtlCol="0" anchor="t"/>
          <a:lstStyle/>
          <a:p>
            <a:pPr marL="0" indent="0" algn="ctr">
              <a:lnSpc>
                <a:spcPts val="2500"/>
              </a:lnSpc>
              <a:buNone/>
            </a:pPr>
            <a:r>
              <a:rPr lang="en-US" sz="1550" dirty="0">
                <a:solidFill>
                  <a:srgbClr val="4C4C4D"/>
                </a:solidFill>
                <a:latin typeface="Heebo" pitchFamily="34" charset="0"/>
                <a:ea typeface="Heebo" pitchFamily="34" charset="-122"/>
                <a:cs typeface="Heebo" pitchFamily="34" charset="-120"/>
              </a:rPr>
              <a:t>No facility expense for wound care specialists</a:t>
            </a:r>
            <a:endParaRPr lang="en-US" sz="1550" dirty="0"/>
          </a:p>
        </p:txBody>
      </p:sp>
      <p:sp>
        <p:nvSpPr>
          <p:cNvPr id="12" name="Text 10"/>
          <p:cNvSpPr/>
          <p:nvPr/>
        </p:nvSpPr>
        <p:spPr>
          <a:xfrm>
            <a:off x="10761821" y="3418761"/>
            <a:ext cx="3074789" cy="654963"/>
          </a:xfrm>
          <a:prstGeom prst="rect">
            <a:avLst/>
          </a:prstGeom>
          <a:noFill/>
          <a:ln/>
        </p:spPr>
        <p:txBody>
          <a:bodyPr wrap="none" lIns="0" tIns="0" rIns="0" bIns="0" rtlCol="0" anchor="t"/>
          <a:lstStyle/>
          <a:p>
            <a:pPr marL="0" indent="0" algn="ctr">
              <a:lnSpc>
                <a:spcPts val="5150"/>
              </a:lnSpc>
              <a:buNone/>
            </a:pPr>
            <a:r>
              <a:rPr lang="en-US" sz="5150" dirty="0">
                <a:solidFill>
                  <a:srgbClr val="4C4C4D"/>
                </a:solidFill>
                <a:latin typeface="Crimson Pro Semi Bold" pitchFamily="34" charset="0"/>
                <a:ea typeface="Crimson Pro Semi Bold" pitchFamily="34" charset="-122"/>
                <a:cs typeface="Crimson Pro Semi Bold" pitchFamily="34" charset="-120"/>
              </a:rPr>
              <a:t>100%</a:t>
            </a:r>
            <a:endParaRPr lang="en-US" sz="5150" dirty="0"/>
          </a:p>
        </p:txBody>
      </p:sp>
      <p:sp>
        <p:nvSpPr>
          <p:cNvPr id="13" name="Text 11"/>
          <p:cNvSpPr/>
          <p:nvPr/>
        </p:nvSpPr>
        <p:spPr>
          <a:xfrm>
            <a:off x="11058763" y="4321731"/>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Supply Coverage</a:t>
            </a:r>
            <a:endParaRPr lang="en-US" sz="1950" dirty="0"/>
          </a:p>
        </p:txBody>
      </p:sp>
      <p:sp>
        <p:nvSpPr>
          <p:cNvPr id="14" name="Text 12"/>
          <p:cNvSpPr/>
          <p:nvPr/>
        </p:nvSpPr>
        <p:spPr>
          <a:xfrm>
            <a:off x="10761821" y="4750951"/>
            <a:ext cx="3074789" cy="635079"/>
          </a:xfrm>
          <a:prstGeom prst="rect">
            <a:avLst/>
          </a:prstGeom>
          <a:noFill/>
          <a:ln/>
        </p:spPr>
        <p:txBody>
          <a:bodyPr wrap="square" lIns="0" tIns="0" rIns="0" bIns="0" rtlCol="0" anchor="t"/>
          <a:lstStyle/>
          <a:p>
            <a:pPr marL="0" indent="0" algn="ctr">
              <a:lnSpc>
                <a:spcPts val="2500"/>
              </a:lnSpc>
              <a:buNone/>
            </a:pPr>
            <a:r>
              <a:rPr lang="en-US" sz="1550" dirty="0">
                <a:solidFill>
                  <a:srgbClr val="4C4C4D"/>
                </a:solidFill>
                <a:latin typeface="Heebo" pitchFamily="34" charset="0"/>
                <a:ea typeface="Heebo" pitchFamily="34" charset="-122"/>
                <a:cs typeface="Heebo" pitchFamily="34" charset="-120"/>
              </a:rPr>
              <a:t>All advanced wound care supplies provided by CMG</a:t>
            </a:r>
            <a:endParaRPr lang="en-US" sz="1550" dirty="0"/>
          </a:p>
        </p:txBody>
      </p:sp>
      <p:sp>
        <p:nvSpPr>
          <p:cNvPr id="15" name="Text 13"/>
          <p:cNvSpPr/>
          <p:nvPr/>
        </p:nvSpPr>
        <p:spPr>
          <a:xfrm>
            <a:off x="793790" y="5609273"/>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Our partnership creates immediate financial benefits while removing the burden of specialized wound care costs from your operational budget.</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2404943"/>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152D47"/>
                </a:solidFill>
                <a:latin typeface="Crimson Pro Semi Bold" pitchFamily="34" charset="0"/>
                <a:ea typeface="Crimson Pro Semi Bold" pitchFamily="34" charset="-122"/>
                <a:cs typeface="Crimson Pro Semi Bold" pitchFamily="34" charset="-120"/>
              </a:rPr>
              <a:t>Operational Advantages</a:t>
            </a:r>
            <a:endParaRPr lang="en-US" sz="3900" dirty="0"/>
          </a:p>
        </p:txBody>
      </p:sp>
      <p:sp>
        <p:nvSpPr>
          <p:cNvPr id="3" name="Shape 1"/>
          <p:cNvSpPr/>
          <p:nvPr/>
        </p:nvSpPr>
        <p:spPr>
          <a:xfrm>
            <a:off x="793790" y="3421856"/>
            <a:ext cx="446484" cy="446484"/>
          </a:xfrm>
          <a:prstGeom prst="roundRect">
            <a:avLst>
              <a:gd name="adj" fmla="val 6668"/>
            </a:avLst>
          </a:prstGeom>
          <a:solidFill>
            <a:srgbClr val="F2EEEE"/>
          </a:solidFill>
          <a:ln/>
        </p:spPr>
      </p:sp>
      <p:sp>
        <p:nvSpPr>
          <p:cNvPr id="4" name="Text 2"/>
          <p:cNvSpPr/>
          <p:nvPr/>
        </p:nvSpPr>
        <p:spPr>
          <a:xfrm>
            <a:off x="1438632" y="3490079"/>
            <a:ext cx="2988231" cy="310158"/>
          </a:xfrm>
          <a:prstGeom prst="rect">
            <a:avLst/>
          </a:prstGeom>
          <a:noFill/>
          <a:ln/>
        </p:spPr>
        <p:txBody>
          <a:bodyPr wrap="non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Enhanced Facility Utilization</a:t>
            </a:r>
            <a:endParaRPr lang="en-US" sz="1950" dirty="0"/>
          </a:p>
        </p:txBody>
      </p:sp>
      <p:sp>
        <p:nvSpPr>
          <p:cNvPr id="5" name="Text 3"/>
          <p:cNvSpPr/>
          <p:nvPr/>
        </p:nvSpPr>
        <p:spPr>
          <a:xfrm>
            <a:off x="1438632" y="3919299"/>
            <a:ext cx="3537347" cy="1587698"/>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Transform unused space into revenue-generating areas without capital investment or staffing changes. Our team brings all necessary equipment and expertise.</a:t>
            </a:r>
            <a:endParaRPr lang="en-US" sz="1550" dirty="0"/>
          </a:p>
        </p:txBody>
      </p:sp>
      <p:sp>
        <p:nvSpPr>
          <p:cNvPr id="6" name="Shape 4"/>
          <p:cNvSpPr/>
          <p:nvPr/>
        </p:nvSpPr>
        <p:spPr>
          <a:xfrm>
            <a:off x="5223986" y="3421856"/>
            <a:ext cx="446484" cy="446484"/>
          </a:xfrm>
          <a:prstGeom prst="roundRect">
            <a:avLst>
              <a:gd name="adj" fmla="val 6668"/>
            </a:avLst>
          </a:prstGeom>
          <a:solidFill>
            <a:srgbClr val="F2EEEE"/>
          </a:solidFill>
          <a:ln/>
        </p:spPr>
      </p:sp>
      <p:sp>
        <p:nvSpPr>
          <p:cNvPr id="7" name="Text 5"/>
          <p:cNvSpPr/>
          <p:nvPr/>
        </p:nvSpPr>
        <p:spPr>
          <a:xfrm>
            <a:off x="5868829" y="3490079"/>
            <a:ext cx="3236952" cy="310158"/>
          </a:xfrm>
          <a:prstGeom prst="rect">
            <a:avLst/>
          </a:prstGeom>
          <a:noFill/>
          <a:ln/>
        </p:spPr>
        <p:txBody>
          <a:bodyPr wrap="non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Supply Management Simplified</a:t>
            </a:r>
            <a:endParaRPr lang="en-US" sz="1950" dirty="0"/>
          </a:p>
        </p:txBody>
      </p:sp>
      <p:sp>
        <p:nvSpPr>
          <p:cNvPr id="8" name="Text 6"/>
          <p:cNvSpPr/>
          <p:nvPr/>
        </p:nvSpPr>
        <p:spPr>
          <a:xfrm>
            <a:off x="5868829" y="3919299"/>
            <a:ext cx="3537466" cy="1905238"/>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Eliminate the need to purchase, store, and manage specialized wound care supplies. CMG handles all advanced wound care materials, reducing your inventory costs and storage requirements.</a:t>
            </a:r>
            <a:endParaRPr lang="en-US" sz="1550" dirty="0"/>
          </a:p>
        </p:txBody>
      </p:sp>
      <p:sp>
        <p:nvSpPr>
          <p:cNvPr id="9" name="Shape 7"/>
          <p:cNvSpPr/>
          <p:nvPr/>
        </p:nvSpPr>
        <p:spPr>
          <a:xfrm>
            <a:off x="9654302" y="3421856"/>
            <a:ext cx="446484" cy="446484"/>
          </a:xfrm>
          <a:prstGeom prst="roundRect">
            <a:avLst>
              <a:gd name="adj" fmla="val 6668"/>
            </a:avLst>
          </a:prstGeom>
          <a:solidFill>
            <a:srgbClr val="F2EEEE"/>
          </a:solidFill>
          <a:ln/>
        </p:spPr>
      </p:sp>
      <p:sp>
        <p:nvSpPr>
          <p:cNvPr id="10" name="Text 8"/>
          <p:cNvSpPr/>
          <p:nvPr/>
        </p:nvSpPr>
        <p:spPr>
          <a:xfrm>
            <a:off x="10299144" y="3490079"/>
            <a:ext cx="2532221" cy="310158"/>
          </a:xfrm>
          <a:prstGeom prst="rect">
            <a:avLst/>
          </a:prstGeom>
          <a:noFill/>
          <a:ln/>
        </p:spPr>
        <p:txBody>
          <a:bodyPr wrap="non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Clinical Staffing Support</a:t>
            </a:r>
            <a:endParaRPr lang="en-US" sz="1950" dirty="0"/>
          </a:p>
        </p:txBody>
      </p:sp>
      <p:sp>
        <p:nvSpPr>
          <p:cNvPr id="11" name="Text 9"/>
          <p:cNvSpPr/>
          <p:nvPr/>
        </p:nvSpPr>
        <p:spPr>
          <a:xfrm>
            <a:off x="10299144" y="3919299"/>
            <a:ext cx="3537466" cy="1905238"/>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Our doctors and nurse practitioners supplement your existing care team without adding to your payroll. We provide specialized expertise that would otherwise be costly to maintain in-house.</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48070" y="514350"/>
            <a:ext cx="6512123" cy="584359"/>
          </a:xfrm>
          <a:prstGeom prst="rect">
            <a:avLst/>
          </a:prstGeom>
          <a:noFill/>
          <a:ln/>
        </p:spPr>
        <p:txBody>
          <a:bodyPr wrap="none" lIns="0" tIns="0" rIns="0" bIns="0" rtlCol="0" anchor="t"/>
          <a:lstStyle/>
          <a:p>
            <a:pPr marL="0" indent="0" algn="l">
              <a:lnSpc>
                <a:spcPts val="4600"/>
              </a:lnSpc>
              <a:buNone/>
            </a:pPr>
            <a:r>
              <a:rPr lang="en-US" sz="3650" dirty="0">
                <a:solidFill>
                  <a:srgbClr val="152D47"/>
                </a:solidFill>
                <a:latin typeface="Crimson Pro Semi Bold" pitchFamily="34" charset="0"/>
                <a:ea typeface="Crimson Pro Semi Bold" pitchFamily="34" charset="-122"/>
                <a:cs typeface="Crimson Pro Semi Bold" pitchFamily="34" charset="-120"/>
              </a:rPr>
              <a:t>Clinical Excellence &amp; Patient Care</a:t>
            </a:r>
            <a:endParaRPr lang="en-US" sz="3650" dirty="0"/>
          </a:p>
        </p:txBody>
      </p:sp>
      <p:pic>
        <p:nvPicPr>
          <p:cNvPr id="3" name="Image 0" descr="preencoded.png"/>
          <p:cNvPicPr>
            <a:picLocks noChangeAspect="1"/>
          </p:cNvPicPr>
          <p:nvPr/>
        </p:nvPicPr>
        <p:blipFill>
          <a:blip r:embed="rId3"/>
          <a:stretch>
            <a:fillRect/>
          </a:stretch>
        </p:blipFill>
        <p:spPr>
          <a:xfrm>
            <a:off x="748070" y="1589603"/>
            <a:ext cx="6339007" cy="6339007"/>
          </a:xfrm>
          <a:prstGeom prst="rect">
            <a:avLst/>
          </a:prstGeom>
        </p:spPr>
      </p:pic>
      <p:sp>
        <p:nvSpPr>
          <p:cNvPr id="4" name="Text 1"/>
          <p:cNvSpPr/>
          <p:nvPr/>
        </p:nvSpPr>
        <p:spPr>
          <a:xfrm>
            <a:off x="7550944" y="1566148"/>
            <a:ext cx="3188375" cy="350639"/>
          </a:xfrm>
          <a:prstGeom prst="rect">
            <a:avLst/>
          </a:prstGeom>
          <a:noFill/>
          <a:ln/>
        </p:spPr>
        <p:txBody>
          <a:bodyPr wrap="none" lIns="0" tIns="0" rIns="0" bIns="0" rtlCol="0" anchor="t"/>
          <a:lstStyle/>
          <a:p>
            <a:pPr marL="0" indent="0" algn="l">
              <a:lnSpc>
                <a:spcPts val="2750"/>
              </a:lnSpc>
              <a:buNone/>
            </a:pPr>
            <a:r>
              <a:rPr lang="en-US" sz="2200" dirty="0">
                <a:solidFill>
                  <a:srgbClr val="152D47"/>
                </a:solidFill>
                <a:latin typeface="Crimson Pro Semi Bold" pitchFamily="34" charset="0"/>
                <a:ea typeface="Crimson Pro Semi Bold" pitchFamily="34" charset="-122"/>
                <a:cs typeface="Crimson Pro Semi Bold" pitchFamily="34" charset="-120"/>
              </a:rPr>
              <a:t>Comprehensive Care Model</a:t>
            </a:r>
            <a:endParaRPr lang="en-US" sz="2200" dirty="0"/>
          </a:p>
        </p:txBody>
      </p:sp>
      <p:sp>
        <p:nvSpPr>
          <p:cNvPr id="5" name="Text 2"/>
          <p:cNvSpPr/>
          <p:nvPr/>
        </p:nvSpPr>
        <p:spPr>
          <a:xfrm>
            <a:off x="7550944" y="2103715"/>
            <a:ext cx="6339007" cy="299204"/>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4C4C4D"/>
                </a:solidFill>
                <a:latin typeface="Heebo" pitchFamily="34" charset="0"/>
                <a:ea typeface="Heebo" pitchFamily="34" charset="-122"/>
                <a:cs typeface="Heebo" pitchFamily="34" charset="-120"/>
              </a:rPr>
              <a:t>Three weekly on-site visits ensure consistent monitoring</a:t>
            </a:r>
            <a:endParaRPr lang="en-US" sz="1450" dirty="0"/>
          </a:p>
        </p:txBody>
      </p:sp>
      <p:sp>
        <p:nvSpPr>
          <p:cNvPr id="6" name="Text 3"/>
          <p:cNvSpPr/>
          <p:nvPr/>
        </p:nvSpPr>
        <p:spPr>
          <a:xfrm>
            <a:off x="7550944" y="2468285"/>
            <a:ext cx="6339007" cy="299204"/>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4C4C4D"/>
                </a:solidFill>
                <a:latin typeface="Heebo" pitchFamily="34" charset="0"/>
                <a:ea typeface="Heebo" pitchFamily="34" charset="-122"/>
                <a:cs typeface="Heebo" pitchFamily="34" charset="-120"/>
              </a:rPr>
              <a:t>Regular rounds and wellness checks for all patients</a:t>
            </a:r>
            <a:endParaRPr lang="en-US" sz="1450" dirty="0"/>
          </a:p>
        </p:txBody>
      </p:sp>
      <p:sp>
        <p:nvSpPr>
          <p:cNvPr id="7" name="Text 4"/>
          <p:cNvSpPr/>
          <p:nvPr/>
        </p:nvSpPr>
        <p:spPr>
          <a:xfrm>
            <a:off x="7550944" y="2832854"/>
            <a:ext cx="6339007" cy="299204"/>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4C4C4D"/>
                </a:solidFill>
                <a:latin typeface="Heebo" pitchFamily="34" charset="0"/>
                <a:ea typeface="Heebo" pitchFamily="34" charset="-122"/>
                <a:cs typeface="Heebo" pitchFamily="34" charset="-120"/>
              </a:rPr>
              <a:t>Early intervention for developing wounds</a:t>
            </a:r>
            <a:endParaRPr lang="en-US" sz="1450" dirty="0"/>
          </a:p>
        </p:txBody>
      </p:sp>
      <p:sp>
        <p:nvSpPr>
          <p:cNvPr id="8" name="Text 5"/>
          <p:cNvSpPr/>
          <p:nvPr/>
        </p:nvSpPr>
        <p:spPr>
          <a:xfrm>
            <a:off x="7550944" y="3197423"/>
            <a:ext cx="6339007" cy="299204"/>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4C4C4D"/>
                </a:solidFill>
                <a:latin typeface="Heebo" pitchFamily="34" charset="0"/>
                <a:ea typeface="Heebo" pitchFamily="34" charset="-122"/>
                <a:cs typeface="Heebo" pitchFamily="34" charset="-120"/>
              </a:rPr>
              <a:t>Only doctors and nurse practitioners provide treatment</a:t>
            </a:r>
            <a:endParaRPr lang="en-US" sz="1450" dirty="0"/>
          </a:p>
        </p:txBody>
      </p:sp>
      <p:sp>
        <p:nvSpPr>
          <p:cNvPr id="9" name="Text 6"/>
          <p:cNvSpPr/>
          <p:nvPr/>
        </p:nvSpPr>
        <p:spPr>
          <a:xfrm>
            <a:off x="7550944" y="3664863"/>
            <a:ext cx="6339007" cy="598408"/>
          </a:xfrm>
          <a:prstGeom prst="rect">
            <a:avLst/>
          </a:prstGeom>
          <a:noFill/>
          <a:ln/>
        </p:spPr>
        <p:txBody>
          <a:bodyPr wrap="square" lIns="0" tIns="0" rIns="0" bIns="0" rtlCol="0" anchor="t"/>
          <a:lstStyle/>
          <a:p>
            <a:pPr marL="0" indent="0" algn="l">
              <a:lnSpc>
                <a:spcPts val="2350"/>
              </a:lnSpc>
              <a:buNone/>
            </a:pPr>
            <a:r>
              <a:rPr lang="en-US" sz="1450" dirty="0">
                <a:solidFill>
                  <a:srgbClr val="4C4C4D"/>
                </a:solidFill>
                <a:latin typeface="Heebo" pitchFamily="34" charset="0"/>
                <a:ea typeface="Heebo" pitchFamily="34" charset="-122"/>
                <a:cs typeface="Heebo" pitchFamily="34" charset="-120"/>
              </a:rPr>
              <a:t>Our clinical team integrates seamlessly with your existing staff, providing specialized expertise while maintaining continuity of care for your residents.</a:t>
            </a:r>
            <a:endParaRPr lang="en-US" sz="14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351478"/>
            <a:ext cx="7740491" cy="620078"/>
          </a:xfrm>
          <a:prstGeom prst="rect">
            <a:avLst/>
          </a:prstGeom>
          <a:noFill/>
          <a:ln/>
        </p:spPr>
        <p:txBody>
          <a:bodyPr wrap="none" lIns="0" tIns="0" rIns="0" bIns="0" rtlCol="0" anchor="t"/>
          <a:lstStyle/>
          <a:p>
            <a:pPr marL="0" indent="0" algn="l">
              <a:lnSpc>
                <a:spcPts val="4850"/>
              </a:lnSpc>
              <a:buNone/>
            </a:pPr>
            <a:r>
              <a:rPr lang="en-US" sz="3900" dirty="0">
                <a:solidFill>
                  <a:srgbClr val="152D47"/>
                </a:solidFill>
                <a:latin typeface="Crimson Pro Semi Bold" pitchFamily="34" charset="0"/>
                <a:ea typeface="Crimson Pro Semi Bold" pitchFamily="34" charset="-122"/>
                <a:cs typeface="Crimson Pro Semi Bold" pitchFamily="34" charset="-120"/>
              </a:rPr>
              <a:t>Impact on Facility Ratings &amp; Referrals</a:t>
            </a:r>
            <a:endParaRPr lang="en-US" sz="3900" dirty="0"/>
          </a:p>
        </p:txBody>
      </p:sp>
      <p:pic>
        <p:nvPicPr>
          <p:cNvPr id="3" name="Image 0" descr="preencoded.png"/>
          <p:cNvPicPr>
            <a:picLocks noChangeAspect="1"/>
          </p:cNvPicPr>
          <p:nvPr/>
        </p:nvPicPr>
        <p:blipFill>
          <a:blip r:embed="rId3"/>
          <a:stretch>
            <a:fillRect/>
          </a:stretch>
        </p:blipFill>
        <p:spPr>
          <a:xfrm>
            <a:off x="793790" y="2368391"/>
            <a:ext cx="6521410" cy="793790"/>
          </a:xfrm>
          <a:prstGeom prst="rect">
            <a:avLst/>
          </a:prstGeom>
        </p:spPr>
      </p:pic>
      <p:sp>
        <p:nvSpPr>
          <p:cNvPr id="4" name="Text 1"/>
          <p:cNvSpPr/>
          <p:nvPr/>
        </p:nvSpPr>
        <p:spPr>
          <a:xfrm>
            <a:off x="992148" y="3360539"/>
            <a:ext cx="2646998" cy="310158"/>
          </a:xfrm>
          <a:prstGeom prst="rect">
            <a:avLst/>
          </a:prstGeom>
          <a:noFill/>
          <a:ln/>
        </p:spPr>
        <p:txBody>
          <a:bodyPr wrap="non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Improved Wound Healing</a:t>
            </a:r>
            <a:endParaRPr lang="en-US" sz="1950" dirty="0"/>
          </a:p>
        </p:txBody>
      </p:sp>
      <p:sp>
        <p:nvSpPr>
          <p:cNvPr id="5" name="Text 2"/>
          <p:cNvSpPr/>
          <p:nvPr/>
        </p:nvSpPr>
        <p:spPr>
          <a:xfrm>
            <a:off x="992148" y="3789759"/>
            <a:ext cx="6124694" cy="635079"/>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Advanced treatment accelerates healing of chronic wounds that haven't responded to conventional care within 30 days</a:t>
            </a:r>
            <a:endParaRPr lang="en-US" sz="1550" dirty="0"/>
          </a:p>
        </p:txBody>
      </p:sp>
      <p:pic>
        <p:nvPicPr>
          <p:cNvPr id="6" name="Image 1" descr="preencoded.png"/>
          <p:cNvPicPr>
            <a:picLocks noChangeAspect="1"/>
          </p:cNvPicPr>
          <p:nvPr/>
        </p:nvPicPr>
        <p:blipFill>
          <a:blip r:embed="rId4"/>
          <a:stretch>
            <a:fillRect/>
          </a:stretch>
        </p:blipFill>
        <p:spPr>
          <a:xfrm>
            <a:off x="7315200" y="2368391"/>
            <a:ext cx="6521410" cy="793790"/>
          </a:xfrm>
          <a:prstGeom prst="rect">
            <a:avLst/>
          </a:prstGeom>
        </p:spPr>
      </p:pic>
      <p:sp>
        <p:nvSpPr>
          <p:cNvPr id="7" name="Text 3"/>
          <p:cNvSpPr/>
          <p:nvPr/>
        </p:nvSpPr>
        <p:spPr>
          <a:xfrm>
            <a:off x="7513558" y="336053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Higher Facility Ratings</a:t>
            </a:r>
            <a:endParaRPr lang="en-US" sz="1950" dirty="0"/>
          </a:p>
        </p:txBody>
      </p:sp>
      <p:sp>
        <p:nvSpPr>
          <p:cNvPr id="8" name="Text 4"/>
          <p:cNvSpPr/>
          <p:nvPr/>
        </p:nvSpPr>
        <p:spPr>
          <a:xfrm>
            <a:off x="7513558" y="3789759"/>
            <a:ext cx="6124694" cy="635079"/>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Better outcomes and reduced complications contribute to improved CMS quality measures and overall facility ratings</a:t>
            </a:r>
            <a:endParaRPr lang="en-US" sz="1550" dirty="0"/>
          </a:p>
        </p:txBody>
      </p:sp>
      <p:pic>
        <p:nvPicPr>
          <p:cNvPr id="9" name="Image 2" descr="preencoded.png"/>
          <p:cNvPicPr>
            <a:picLocks noChangeAspect="1"/>
          </p:cNvPicPr>
          <p:nvPr/>
        </p:nvPicPr>
        <p:blipFill>
          <a:blip r:embed="rId5"/>
          <a:stretch>
            <a:fillRect/>
          </a:stretch>
        </p:blipFill>
        <p:spPr>
          <a:xfrm>
            <a:off x="793790" y="4623197"/>
            <a:ext cx="6521410" cy="793790"/>
          </a:xfrm>
          <a:prstGeom prst="rect">
            <a:avLst/>
          </a:prstGeom>
        </p:spPr>
      </p:pic>
      <p:sp>
        <p:nvSpPr>
          <p:cNvPr id="10" name="Text 5"/>
          <p:cNvSpPr/>
          <p:nvPr/>
        </p:nvSpPr>
        <p:spPr>
          <a:xfrm>
            <a:off x="992148" y="5615345"/>
            <a:ext cx="2873454" cy="310158"/>
          </a:xfrm>
          <a:prstGeom prst="rect">
            <a:avLst/>
          </a:prstGeom>
          <a:noFill/>
          <a:ln/>
        </p:spPr>
        <p:txBody>
          <a:bodyPr wrap="non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Increased Hospital Referrals</a:t>
            </a:r>
            <a:endParaRPr lang="en-US" sz="1950" dirty="0"/>
          </a:p>
        </p:txBody>
      </p:sp>
      <p:sp>
        <p:nvSpPr>
          <p:cNvPr id="11" name="Text 6"/>
          <p:cNvSpPr/>
          <p:nvPr/>
        </p:nvSpPr>
        <p:spPr>
          <a:xfrm>
            <a:off x="992148" y="6044565"/>
            <a:ext cx="6124694" cy="635079"/>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Hospitals prefer facilities with demonstrated excellence in wound care, leading to more patient referrals</a:t>
            </a:r>
            <a:endParaRPr lang="en-US" sz="1550" dirty="0"/>
          </a:p>
        </p:txBody>
      </p:sp>
      <p:pic>
        <p:nvPicPr>
          <p:cNvPr id="12" name="Image 3" descr="preencoded.png"/>
          <p:cNvPicPr>
            <a:picLocks noChangeAspect="1"/>
          </p:cNvPicPr>
          <p:nvPr/>
        </p:nvPicPr>
        <p:blipFill>
          <a:blip r:embed="rId6"/>
          <a:stretch>
            <a:fillRect/>
          </a:stretch>
        </p:blipFill>
        <p:spPr>
          <a:xfrm>
            <a:off x="7315200" y="4623197"/>
            <a:ext cx="6521410" cy="793790"/>
          </a:xfrm>
          <a:prstGeom prst="rect">
            <a:avLst/>
          </a:prstGeom>
        </p:spPr>
      </p:pic>
      <p:sp>
        <p:nvSpPr>
          <p:cNvPr id="13" name="Text 7"/>
          <p:cNvSpPr/>
          <p:nvPr/>
        </p:nvSpPr>
        <p:spPr>
          <a:xfrm>
            <a:off x="7513558" y="561534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Revenue Growth</a:t>
            </a:r>
            <a:endParaRPr lang="en-US" sz="1950" dirty="0"/>
          </a:p>
        </p:txBody>
      </p:sp>
      <p:sp>
        <p:nvSpPr>
          <p:cNvPr id="14" name="Text 8"/>
          <p:cNvSpPr/>
          <p:nvPr/>
        </p:nvSpPr>
        <p:spPr>
          <a:xfrm>
            <a:off x="7513558" y="6044565"/>
            <a:ext cx="6124694" cy="635079"/>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Higher occupancy rates and improved reimbursement combine to significantly enhance facility revenue</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494109" y="339685"/>
            <a:ext cx="6309360" cy="386001"/>
          </a:xfrm>
          <a:prstGeom prst="rect">
            <a:avLst/>
          </a:prstGeom>
          <a:noFill/>
          <a:ln/>
        </p:spPr>
        <p:txBody>
          <a:bodyPr wrap="none" lIns="0" tIns="0" rIns="0" bIns="0" rtlCol="0" anchor="t"/>
          <a:lstStyle/>
          <a:p>
            <a:pPr marL="0" indent="0" algn="l">
              <a:lnSpc>
                <a:spcPts val="3000"/>
              </a:lnSpc>
              <a:buNone/>
            </a:pPr>
            <a:r>
              <a:rPr lang="en-US" sz="2400" dirty="0">
                <a:solidFill>
                  <a:srgbClr val="152D47"/>
                </a:solidFill>
                <a:latin typeface="Crimson Pro Semi Bold" pitchFamily="34" charset="0"/>
                <a:ea typeface="Crimson Pro Semi Bold" pitchFamily="34" charset="-122"/>
                <a:cs typeface="Crimson Pro Semi Bold" pitchFamily="34" charset="-120"/>
              </a:rPr>
              <a:t>Reducing Readmissions &amp; Improving Compliance</a:t>
            </a:r>
            <a:endParaRPr lang="en-US" sz="2400" dirty="0"/>
          </a:p>
        </p:txBody>
      </p:sp>
      <p:sp>
        <p:nvSpPr>
          <p:cNvPr id="3" name="Text 1"/>
          <p:cNvSpPr/>
          <p:nvPr/>
        </p:nvSpPr>
        <p:spPr>
          <a:xfrm>
            <a:off x="494109" y="1034415"/>
            <a:ext cx="2641521" cy="231696"/>
          </a:xfrm>
          <a:prstGeom prst="rect">
            <a:avLst/>
          </a:prstGeom>
          <a:noFill/>
          <a:ln/>
        </p:spPr>
        <p:txBody>
          <a:bodyPr wrap="none" lIns="0" tIns="0" rIns="0" bIns="0" rtlCol="0" anchor="t"/>
          <a:lstStyle/>
          <a:p>
            <a:pPr marL="0" indent="0" algn="l">
              <a:lnSpc>
                <a:spcPts val="1800"/>
              </a:lnSpc>
              <a:buNone/>
            </a:pPr>
            <a:r>
              <a:rPr lang="en-US" sz="1450" dirty="0">
                <a:solidFill>
                  <a:srgbClr val="152D47"/>
                </a:solidFill>
                <a:latin typeface="Crimson Pro Semi Bold" pitchFamily="34" charset="0"/>
                <a:ea typeface="Crimson Pro Semi Bold" pitchFamily="34" charset="-122"/>
                <a:cs typeface="Crimson Pro Semi Bold" pitchFamily="34" charset="-120"/>
              </a:rPr>
              <a:t>Lower Hospital Readmission Rates</a:t>
            </a:r>
            <a:endParaRPr lang="en-US" sz="1450" dirty="0"/>
          </a:p>
        </p:txBody>
      </p:sp>
      <p:sp>
        <p:nvSpPr>
          <p:cNvPr id="4" name="Text 2"/>
          <p:cNvSpPr/>
          <p:nvPr/>
        </p:nvSpPr>
        <p:spPr>
          <a:xfrm>
            <a:off x="494109" y="1389578"/>
            <a:ext cx="6670477" cy="395288"/>
          </a:xfrm>
          <a:prstGeom prst="rect">
            <a:avLst/>
          </a:prstGeom>
          <a:noFill/>
          <a:ln/>
        </p:spPr>
        <p:txBody>
          <a:bodyPr wrap="square" lIns="0" tIns="0" rIns="0" bIns="0" rtlCol="0" anchor="t"/>
          <a:lstStyle/>
          <a:p>
            <a:pPr marL="0" indent="0" algn="l">
              <a:lnSpc>
                <a:spcPts val="1550"/>
              </a:lnSpc>
              <a:buNone/>
            </a:pPr>
            <a:r>
              <a:rPr lang="en-US" sz="950" dirty="0">
                <a:solidFill>
                  <a:srgbClr val="4C4C4D"/>
                </a:solidFill>
                <a:latin typeface="Heebo" pitchFamily="34" charset="0"/>
                <a:ea typeface="Heebo" pitchFamily="34" charset="-122"/>
                <a:cs typeface="Heebo" pitchFamily="34" charset="-120"/>
              </a:rPr>
              <a:t>Chronic wounds are a leading cause of hospital readmissions from long-term care facilities. Our specialized care significantly reduces these occurrences by:</a:t>
            </a:r>
            <a:endParaRPr lang="en-US" sz="950" dirty="0"/>
          </a:p>
        </p:txBody>
      </p:sp>
      <p:sp>
        <p:nvSpPr>
          <p:cNvPr id="5" name="Text 3"/>
          <p:cNvSpPr/>
          <p:nvPr/>
        </p:nvSpPr>
        <p:spPr>
          <a:xfrm>
            <a:off x="494109" y="1895951"/>
            <a:ext cx="6670477" cy="197644"/>
          </a:xfrm>
          <a:prstGeom prst="rect">
            <a:avLst/>
          </a:prstGeom>
          <a:noFill/>
          <a:ln/>
        </p:spPr>
        <p:txBody>
          <a:bodyPr wrap="none" lIns="0" tIns="0" rIns="0" bIns="0" rtlCol="0" anchor="t"/>
          <a:lstStyle/>
          <a:p>
            <a:pPr marL="342900" indent="-342900" algn="l">
              <a:lnSpc>
                <a:spcPts val="1550"/>
              </a:lnSpc>
              <a:buSzPct val="100000"/>
              <a:buChar char="•"/>
            </a:pPr>
            <a:r>
              <a:rPr lang="en-US" sz="950" dirty="0">
                <a:solidFill>
                  <a:srgbClr val="4C4C4D"/>
                </a:solidFill>
                <a:latin typeface="Heebo" pitchFamily="34" charset="0"/>
                <a:ea typeface="Heebo" pitchFamily="34" charset="-122"/>
                <a:cs typeface="Heebo" pitchFamily="34" charset="-120"/>
              </a:rPr>
              <a:t>Preventing wound deterioration</a:t>
            </a:r>
            <a:endParaRPr lang="en-US" sz="950" dirty="0"/>
          </a:p>
        </p:txBody>
      </p:sp>
      <p:sp>
        <p:nvSpPr>
          <p:cNvPr id="6" name="Text 4"/>
          <p:cNvSpPr/>
          <p:nvPr/>
        </p:nvSpPr>
        <p:spPr>
          <a:xfrm>
            <a:off x="494109" y="2136815"/>
            <a:ext cx="6670477" cy="197644"/>
          </a:xfrm>
          <a:prstGeom prst="rect">
            <a:avLst/>
          </a:prstGeom>
          <a:noFill/>
          <a:ln/>
        </p:spPr>
        <p:txBody>
          <a:bodyPr wrap="none" lIns="0" tIns="0" rIns="0" bIns="0" rtlCol="0" anchor="t"/>
          <a:lstStyle/>
          <a:p>
            <a:pPr marL="342900" indent="-342900" algn="l">
              <a:lnSpc>
                <a:spcPts val="1550"/>
              </a:lnSpc>
              <a:buSzPct val="100000"/>
              <a:buChar char="•"/>
            </a:pPr>
            <a:r>
              <a:rPr lang="en-US" sz="950" dirty="0">
                <a:solidFill>
                  <a:srgbClr val="4C4C4D"/>
                </a:solidFill>
                <a:latin typeface="Heebo" pitchFamily="34" charset="0"/>
                <a:ea typeface="Heebo" pitchFamily="34" charset="-122"/>
                <a:cs typeface="Heebo" pitchFamily="34" charset="-120"/>
              </a:rPr>
              <a:t>Managing infections before they become severe</a:t>
            </a:r>
            <a:endParaRPr lang="en-US" sz="950" dirty="0"/>
          </a:p>
        </p:txBody>
      </p:sp>
      <p:sp>
        <p:nvSpPr>
          <p:cNvPr id="7" name="Text 5"/>
          <p:cNvSpPr/>
          <p:nvPr/>
        </p:nvSpPr>
        <p:spPr>
          <a:xfrm>
            <a:off x="494109" y="2377678"/>
            <a:ext cx="6670477" cy="197644"/>
          </a:xfrm>
          <a:prstGeom prst="rect">
            <a:avLst/>
          </a:prstGeom>
          <a:noFill/>
          <a:ln/>
        </p:spPr>
        <p:txBody>
          <a:bodyPr wrap="none" lIns="0" tIns="0" rIns="0" bIns="0" rtlCol="0" anchor="t"/>
          <a:lstStyle/>
          <a:p>
            <a:pPr marL="342900" indent="-342900" algn="l">
              <a:lnSpc>
                <a:spcPts val="1550"/>
              </a:lnSpc>
              <a:buSzPct val="100000"/>
              <a:buChar char="•"/>
            </a:pPr>
            <a:r>
              <a:rPr lang="en-US" sz="950" dirty="0">
                <a:solidFill>
                  <a:srgbClr val="4C4C4D"/>
                </a:solidFill>
                <a:latin typeface="Heebo" pitchFamily="34" charset="0"/>
                <a:ea typeface="Heebo" pitchFamily="34" charset="-122"/>
                <a:cs typeface="Heebo" pitchFamily="34" charset="-120"/>
              </a:rPr>
              <a:t>Providing ongoing monitoring and early intervention</a:t>
            </a:r>
            <a:endParaRPr lang="en-US" sz="950" dirty="0"/>
          </a:p>
        </p:txBody>
      </p:sp>
      <p:sp>
        <p:nvSpPr>
          <p:cNvPr id="8" name="Text 6"/>
          <p:cNvSpPr/>
          <p:nvPr/>
        </p:nvSpPr>
        <p:spPr>
          <a:xfrm>
            <a:off x="494109" y="2686407"/>
            <a:ext cx="6670477" cy="197644"/>
          </a:xfrm>
          <a:prstGeom prst="rect">
            <a:avLst/>
          </a:prstGeom>
          <a:noFill/>
          <a:ln/>
        </p:spPr>
        <p:txBody>
          <a:bodyPr wrap="none" lIns="0" tIns="0" rIns="0" bIns="0" rtlCol="0" anchor="t"/>
          <a:lstStyle/>
          <a:p>
            <a:pPr marL="0" indent="0" algn="l">
              <a:lnSpc>
                <a:spcPts val="1550"/>
              </a:lnSpc>
              <a:buNone/>
            </a:pPr>
            <a:r>
              <a:rPr lang="en-US" sz="950" dirty="0">
                <a:solidFill>
                  <a:srgbClr val="4C4C4D"/>
                </a:solidFill>
                <a:latin typeface="Heebo" pitchFamily="34" charset="0"/>
                <a:ea typeface="Heebo" pitchFamily="34" charset="-122"/>
                <a:cs typeface="Heebo" pitchFamily="34" charset="-120"/>
              </a:rPr>
              <a:t>Facilities partnering with CMG have seen readmission rates for wound-related complications decrease by up to 40%.</a:t>
            </a:r>
            <a:endParaRPr lang="en-US" sz="950" dirty="0"/>
          </a:p>
        </p:txBody>
      </p:sp>
      <p:sp>
        <p:nvSpPr>
          <p:cNvPr id="9" name="Text 7"/>
          <p:cNvSpPr/>
          <p:nvPr/>
        </p:nvSpPr>
        <p:spPr>
          <a:xfrm>
            <a:off x="7473434" y="1034415"/>
            <a:ext cx="2600563" cy="231696"/>
          </a:xfrm>
          <a:prstGeom prst="rect">
            <a:avLst/>
          </a:prstGeom>
          <a:noFill/>
          <a:ln/>
        </p:spPr>
        <p:txBody>
          <a:bodyPr wrap="none" lIns="0" tIns="0" rIns="0" bIns="0" rtlCol="0" anchor="t"/>
          <a:lstStyle/>
          <a:p>
            <a:pPr marL="0" indent="0" algn="l">
              <a:lnSpc>
                <a:spcPts val="1800"/>
              </a:lnSpc>
              <a:buNone/>
            </a:pPr>
            <a:r>
              <a:rPr lang="en-US" sz="1450" dirty="0">
                <a:solidFill>
                  <a:srgbClr val="152D47"/>
                </a:solidFill>
                <a:latin typeface="Crimson Pro Semi Bold" pitchFamily="34" charset="0"/>
                <a:ea typeface="Crimson Pro Semi Bold" pitchFamily="34" charset="-122"/>
                <a:cs typeface="Crimson Pro Semi Bold" pitchFamily="34" charset="-120"/>
              </a:rPr>
              <a:t>Enhanced Regulatory Compliance</a:t>
            </a:r>
            <a:endParaRPr lang="en-US" sz="1450" dirty="0"/>
          </a:p>
        </p:txBody>
      </p:sp>
      <p:sp>
        <p:nvSpPr>
          <p:cNvPr id="10" name="Text 8"/>
          <p:cNvSpPr/>
          <p:nvPr/>
        </p:nvSpPr>
        <p:spPr>
          <a:xfrm>
            <a:off x="7473434" y="1389578"/>
            <a:ext cx="6670477" cy="395288"/>
          </a:xfrm>
          <a:prstGeom prst="rect">
            <a:avLst/>
          </a:prstGeom>
          <a:noFill/>
          <a:ln/>
        </p:spPr>
        <p:txBody>
          <a:bodyPr wrap="square" lIns="0" tIns="0" rIns="0" bIns="0" rtlCol="0" anchor="t"/>
          <a:lstStyle/>
          <a:p>
            <a:pPr marL="0" indent="0" algn="l">
              <a:lnSpc>
                <a:spcPts val="1550"/>
              </a:lnSpc>
              <a:buNone/>
            </a:pPr>
            <a:r>
              <a:rPr lang="en-US" sz="950" dirty="0">
                <a:solidFill>
                  <a:srgbClr val="4C4C4D"/>
                </a:solidFill>
                <a:latin typeface="Heebo" pitchFamily="34" charset="0"/>
                <a:ea typeface="Heebo" pitchFamily="34" charset="-122"/>
                <a:cs typeface="Heebo" pitchFamily="34" charset="-120"/>
              </a:rPr>
              <a:t>Our documentation and treatment protocols align with current CMS guidelines and best practices, helping your facility maintain compliance with:</a:t>
            </a:r>
            <a:endParaRPr lang="en-US" sz="950" dirty="0"/>
          </a:p>
        </p:txBody>
      </p:sp>
      <p:sp>
        <p:nvSpPr>
          <p:cNvPr id="11" name="Text 9"/>
          <p:cNvSpPr/>
          <p:nvPr/>
        </p:nvSpPr>
        <p:spPr>
          <a:xfrm>
            <a:off x="7473434" y="1895951"/>
            <a:ext cx="6670477" cy="197644"/>
          </a:xfrm>
          <a:prstGeom prst="rect">
            <a:avLst/>
          </a:prstGeom>
          <a:noFill/>
          <a:ln/>
        </p:spPr>
        <p:txBody>
          <a:bodyPr wrap="none" lIns="0" tIns="0" rIns="0" bIns="0" rtlCol="0" anchor="t"/>
          <a:lstStyle/>
          <a:p>
            <a:pPr marL="342900" indent="-342900" algn="l">
              <a:lnSpc>
                <a:spcPts val="1550"/>
              </a:lnSpc>
              <a:buSzPct val="100000"/>
              <a:buChar char="•"/>
            </a:pPr>
            <a:r>
              <a:rPr lang="en-US" sz="950" dirty="0">
                <a:solidFill>
                  <a:srgbClr val="4C4C4D"/>
                </a:solidFill>
                <a:latin typeface="Heebo" pitchFamily="34" charset="0"/>
                <a:ea typeface="Heebo" pitchFamily="34" charset="-122"/>
                <a:cs typeface="Heebo" pitchFamily="34" charset="-120"/>
              </a:rPr>
              <a:t>F-tag requirements for skin integrity</a:t>
            </a:r>
            <a:endParaRPr lang="en-US" sz="950" dirty="0"/>
          </a:p>
        </p:txBody>
      </p:sp>
      <p:sp>
        <p:nvSpPr>
          <p:cNvPr id="12" name="Text 10"/>
          <p:cNvSpPr/>
          <p:nvPr/>
        </p:nvSpPr>
        <p:spPr>
          <a:xfrm>
            <a:off x="7473434" y="2136815"/>
            <a:ext cx="6670477" cy="197644"/>
          </a:xfrm>
          <a:prstGeom prst="rect">
            <a:avLst/>
          </a:prstGeom>
          <a:noFill/>
          <a:ln/>
        </p:spPr>
        <p:txBody>
          <a:bodyPr wrap="none" lIns="0" tIns="0" rIns="0" bIns="0" rtlCol="0" anchor="t"/>
          <a:lstStyle/>
          <a:p>
            <a:pPr marL="342900" indent="-342900" algn="l">
              <a:lnSpc>
                <a:spcPts val="1550"/>
              </a:lnSpc>
              <a:buSzPct val="100000"/>
              <a:buChar char="•"/>
            </a:pPr>
            <a:r>
              <a:rPr lang="en-US" sz="950" dirty="0">
                <a:solidFill>
                  <a:srgbClr val="4C4C4D"/>
                </a:solidFill>
                <a:latin typeface="Heebo" pitchFamily="34" charset="0"/>
                <a:ea typeface="Heebo" pitchFamily="34" charset="-122"/>
                <a:cs typeface="Heebo" pitchFamily="34" charset="-120"/>
              </a:rPr>
              <a:t>Quality measure reporting</a:t>
            </a:r>
            <a:endParaRPr lang="en-US" sz="950" dirty="0"/>
          </a:p>
        </p:txBody>
      </p:sp>
      <p:sp>
        <p:nvSpPr>
          <p:cNvPr id="13" name="Text 11"/>
          <p:cNvSpPr/>
          <p:nvPr/>
        </p:nvSpPr>
        <p:spPr>
          <a:xfrm>
            <a:off x="7473434" y="2377678"/>
            <a:ext cx="6670477" cy="197644"/>
          </a:xfrm>
          <a:prstGeom prst="rect">
            <a:avLst/>
          </a:prstGeom>
          <a:noFill/>
          <a:ln/>
        </p:spPr>
        <p:txBody>
          <a:bodyPr wrap="none" lIns="0" tIns="0" rIns="0" bIns="0" rtlCol="0" anchor="t"/>
          <a:lstStyle/>
          <a:p>
            <a:pPr marL="342900" indent="-342900" algn="l">
              <a:lnSpc>
                <a:spcPts val="1550"/>
              </a:lnSpc>
              <a:buSzPct val="100000"/>
              <a:buChar char="•"/>
            </a:pPr>
            <a:r>
              <a:rPr lang="en-US" sz="950" dirty="0">
                <a:solidFill>
                  <a:srgbClr val="4C4C4D"/>
                </a:solidFill>
                <a:latin typeface="Heebo" pitchFamily="34" charset="0"/>
                <a:ea typeface="Heebo" pitchFamily="34" charset="-122"/>
                <a:cs typeface="Heebo" pitchFamily="34" charset="-120"/>
              </a:rPr>
              <a:t>Treatment documentation standards</a:t>
            </a:r>
            <a:endParaRPr lang="en-US" sz="950" dirty="0"/>
          </a:p>
        </p:txBody>
      </p:sp>
      <p:pic>
        <p:nvPicPr>
          <p:cNvPr id="14" name="Image 0" descr="preencoded.png"/>
          <p:cNvPicPr>
            <a:picLocks noChangeAspect="1"/>
          </p:cNvPicPr>
          <p:nvPr/>
        </p:nvPicPr>
        <p:blipFill>
          <a:blip r:embed="rId3"/>
          <a:stretch>
            <a:fillRect/>
          </a:stretch>
        </p:blipFill>
        <p:spPr>
          <a:xfrm>
            <a:off x="7473434" y="2714268"/>
            <a:ext cx="6670477" cy="667047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894636"/>
            <a:ext cx="8934331" cy="620078"/>
          </a:xfrm>
          <a:prstGeom prst="rect">
            <a:avLst/>
          </a:prstGeom>
          <a:noFill/>
          <a:ln/>
        </p:spPr>
        <p:txBody>
          <a:bodyPr wrap="none" lIns="0" tIns="0" rIns="0" bIns="0" rtlCol="0" anchor="t"/>
          <a:lstStyle/>
          <a:p>
            <a:pPr marL="0" indent="0" algn="l">
              <a:lnSpc>
                <a:spcPts val="4850"/>
              </a:lnSpc>
              <a:buNone/>
            </a:pPr>
            <a:r>
              <a:rPr lang="en-US" sz="3900" dirty="0">
                <a:solidFill>
                  <a:srgbClr val="152D47"/>
                </a:solidFill>
                <a:latin typeface="Crimson Pro Semi Bold" pitchFamily="34" charset="0"/>
                <a:ea typeface="Crimson Pro Semi Bold" pitchFamily="34" charset="-122"/>
                <a:cs typeface="Crimson Pro Semi Bold" pitchFamily="34" charset="-120"/>
              </a:rPr>
              <a:t>Partner With Chicago Medical Group Today</a:t>
            </a:r>
            <a:endParaRPr lang="en-US" sz="3900" dirty="0"/>
          </a:p>
        </p:txBody>
      </p:sp>
      <p:sp>
        <p:nvSpPr>
          <p:cNvPr id="3" name="Text 1"/>
          <p:cNvSpPr/>
          <p:nvPr/>
        </p:nvSpPr>
        <p:spPr>
          <a:xfrm>
            <a:off x="2254091" y="2446139"/>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Financial Benefits</a:t>
            </a:r>
            <a:endParaRPr lang="en-US" sz="1950" dirty="0"/>
          </a:p>
        </p:txBody>
      </p:sp>
      <p:sp>
        <p:nvSpPr>
          <p:cNvPr id="4" name="Text 2"/>
          <p:cNvSpPr/>
          <p:nvPr/>
        </p:nvSpPr>
        <p:spPr>
          <a:xfrm>
            <a:off x="793790" y="2875359"/>
            <a:ext cx="3941207" cy="635079"/>
          </a:xfrm>
          <a:prstGeom prst="rect">
            <a:avLst/>
          </a:prstGeom>
          <a:noFill/>
          <a:ln/>
        </p:spPr>
        <p:txBody>
          <a:bodyPr wrap="square" lIns="0" tIns="0" rIns="0" bIns="0" rtlCol="0" anchor="t"/>
          <a:lstStyle/>
          <a:p>
            <a:pPr marL="0" indent="0" algn="r">
              <a:lnSpc>
                <a:spcPts val="2500"/>
              </a:lnSpc>
              <a:buNone/>
            </a:pPr>
            <a:r>
              <a:rPr lang="en-US" sz="1550" dirty="0">
                <a:solidFill>
                  <a:srgbClr val="4C4C4D"/>
                </a:solidFill>
                <a:latin typeface="Heebo" pitchFamily="34" charset="0"/>
                <a:ea typeface="Heebo" pitchFamily="34" charset="-122"/>
                <a:cs typeface="Heebo" pitchFamily="34" charset="-120"/>
              </a:rPr>
              <a:t>$10,000 monthly rental income, eliminated supply costs, and no clinician expenses</a:t>
            </a:r>
            <a:endParaRPr lang="en-US" sz="1550" dirty="0"/>
          </a:p>
        </p:txBody>
      </p:sp>
      <p:pic>
        <p:nvPicPr>
          <p:cNvPr id="5" name="Image 0" descr="preencoded.png"/>
          <p:cNvPicPr>
            <a:picLocks noChangeAspect="1"/>
          </p:cNvPicPr>
          <p:nvPr/>
        </p:nvPicPr>
        <p:blipFill>
          <a:blip r:embed="rId3"/>
          <a:stretch>
            <a:fillRect/>
          </a:stretch>
        </p:blipFill>
        <p:spPr>
          <a:xfrm>
            <a:off x="5032653" y="1911548"/>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247864" y="2701230"/>
            <a:ext cx="296942" cy="371118"/>
          </a:xfrm>
          <a:prstGeom prst="rect">
            <a:avLst/>
          </a:prstGeom>
        </p:spPr>
      </p:pic>
      <p:sp>
        <p:nvSpPr>
          <p:cNvPr id="7" name="Text 3"/>
          <p:cNvSpPr/>
          <p:nvPr/>
        </p:nvSpPr>
        <p:spPr>
          <a:xfrm>
            <a:off x="9895284" y="228742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Clinical Excellence</a:t>
            </a:r>
            <a:endParaRPr lang="en-US" sz="1950" dirty="0"/>
          </a:p>
        </p:txBody>
      </p:sp>
      <p:sp>
        <p:nvSpPr>
          <p:cNvPr id="8" name="Text 4"/>
          <p:cNvSpPr/>
          <p:nvPr/>
        </p:nvSpPr>
        <p:spPr>
          <a:xfrm>
            <a:off x="9895284" y="2716649"/>
            <a:ext cx="3941326" cy="952619"/>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Cutting-edge amniotic stem cell technology delivered by qualified doctors and nurse practitioners</a:t>
            </a:r>
            <a:endParaRPr lang="en-US" sz="1550" dirty="0"/>
          </a:p>
        </p:txBody>
      </p:sp>
      <p:pic>
        <p:nvPicPr>
          <p:cNvPr id="9" name="Image 2" descr="preencoded.png"/>
          <p:cNvPicPr>
            <a:picLocks noChangeAspect="1"/>
          </p:cNvPicPr>
          <p:nvPr/>
        </p:nvPicPr>
        <p:blipFill>
          <a:blip r:embed="rId5"/>
          <a:stretch>
            <a:fillRect/>
          </a:stretch>
        </p:blipFill>
        <p:spPr>
          <a:xfrm>
            <a:off x="5032653" y="1911548"/>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473738" y="3089731"/>
            <a:ext cx="296942" cy="371118"/>
          </a:xfrm>
          <a:prstGeom prst="rect">
            <a:avLst/>
          </a:prstGeom>
        </p:spPr>
      </p:pic>
      <p:sp>
        <p:nvSpPr>
          <p:cNvPr id="11" name="Text 5"/>
          <p:cNvSpPr/>
          <p:nvPr/>
        </p:nvSpPr>
        <p:spPr>
          <a:xfrm>
            <a:off x="9895284" y="471868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Better Outcomes</a:t>
            </a:r>
            <a:endParaRPr lang="en-US" sz="1950" dirty="0"/>
          </a:p>
        </p:txBody>
      </p:sp>
      <p:sp>
        <p:nvSpPr>
          <p:cNvPr id="12" name="Text 6"/>
          <p:cNvSpPr/>
          <p:nvPr/>
        </p:nvSpPr>
        <p:spPr>
          <a:xfrm>
            <a:off x="9895284" y="5147905"/>
            <a:ext cx="3941326" cy="952619"/>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Improved healing rates, reduced complications, and enhanced quality of life for residents</a:t>
            </a:r>
            <a:endParaRPr lang="en-US" sz="1550" dirty="0"/>
          </a:p>
        </p:txBody>
      </p:sp>
      <p:pic>
        <p:nvPicPr>
          <p:cNvPr id="13" name="Image 4" descr="preencoded.png"/>
          <p:cNvPicPr>
            <a:picLocks noChangeAspect="1"/>
          </p:cNvPicPr>
          <p:nvPr/>
        </p:nvPicPr>
        <p:blipFill>
          <a:blip r:embed="rId7"/>
          <a:stretch>
            <a:fillRect/>
          </a:stretch>
        </p:blipFill>
        <p:spPr>
          <a:xfrm>
            <a:off x="5032653" y="1911548"/>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085237" y="5315605"/>
            <a:ext cx="296942" cy="371118"/>
          </a:xfrm>
          <a:prstGeom prst="rect">
            <a:avLst/>
          </a:prstGeom>
        </p:spPr>
      </p:pic>
      <p:sp>
        <p:nvSpPr>
          <p:cNvPr id="15" name="Text 7"/>
          <p:cNvSpPr/>
          <p:nvPr/>
        </p:nvSpPr>
        <p:spPr>
          <a:xfrm>
            <a:off x="2254091" y="4877514"/>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C4C4D"/>
                </a:solidFill>
                <a:latin typeface="Crimson Pro Semi Bold" pitchFamily="34" charset="0"/>
                <a:ea typeface="Crimson Pro Semi Bold" pitchFamily="34" charset="-122"/>
                <a:cs typeface="Crimson Pro Semi Bold" pitchFamily="34" charset="-120"/>
              </a:rPr>
              <a:t>Enhanced Reputation</a:t>
            </a:r>
            <a:endParaRPr lang="en-US" sz="1950" dirty="0"/>
          </a:p>
        </p:txBody>
      </p:sp>
      <p:sp>
        <p:nvSpPr>
          <p:cNvPr id="16" name="Text 8"/>
          <p:cNvSpPr/>
          <p:nvPr/>
        </p:nvSpPr>
        <p:spPr>
          <a:xfrm>
            <a:off x="793790" y="5306735"/>
            <a:ext cx="3941207" cy="635079"/>
          </a:xfrm>
          <a:prstGeom prst="rect">
            <a:avLst/>
          </a:prstGeom>
          <a:noFill/>
          <a:ln/>
        </p:spPr>
        <p:txBody>
          <a:bodyPr wrap="square" lIns="0" tIns="0" rIns="0" bIns="0" rtlCol="0" anchor="t"/>
          <a:lstStyle/>
          <a:p>
            <a:pPr marL="0" indent="0" algn="r">
              <a:lnSpc>
                <a:spcPts val="2500"/>
              </a:lnSpc>
              <a:buNone/>
            </a:pPr>
            <a:r>
              <a:rPr lang="en-US" sz="1550" dirty="0">
                <a:solidFill>
                  <a:srgbClr val="4C4C4D"/>
                </a:solidFill>
                <a:latin typeface="Heebo" pitchFamily="34" charset="0"/>
                <a:ea typeface="Heebo" pitchFamily="34" charset="-122"/>
                <a:cs typeface="Heebo" pitchFamily="34" charset="-120"/>
              </a:rPr>
              <a:t>Higher facility ratings, increased referrals, and stronger positioning in your market</a:t>
            </a:r>
            <a:endParaRPr lang="en-US" sz="1550" dirty="0"/>
          </a:p>
        </p:txBody>
      </p:sp>
      <p:pic>
        <p:nvPicPr>
          <p:cNvPr id="17" name="Image 6" descr="preencoded.png"/>
          <p:cNvPicPr>
            <a:picLocks noChangeAspect="1"/>
          </p:cNvPicPr>
          <p:nvPr/>
        </p:nvPicPr>
        <p:blipFill>
          <a:blip r:embed="rId9"/>
          <a:stretch>
            <a:fillRect/>
          </a:stretch>
        </p:blipFill>
        <p:spPr>
          <a:xfrm>
            <a:off x="5032653" y="1911548"/>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5859363" y="4927104"/>
            <a:ext cx="296942" cy="371118"/>
          </a:xfrm>
          <a:prstGeom prst="rect">
            <a:avLst/>
          </a:prstGeom>
        </p:spPr>
      </p:pic>
      <p:sp>
        <p:nvSpPr>
          <p:cNvPr id="19" name="Text 9"/>
          <p:cNvSpPr/>
          <p:nvPr/>
        </p:nvSpPr>
        <p:spPr>
          <a:xfrm>
            <a:off x="793790" y="669976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C4C4D"/>
                </a:solidFill>
                <a:latin typeface="Heebo" pitchFamily="34" charset="0"/>
                <a:ea typeface="Heebo" pitchFamily="34" charset="-122"/>
                <a:cs typeface="Heebo" pitchFamily="34" charset="-120"/>
              </a:rPr>
              <a:t>Contact us to schedule a consultation and discover how our partnership can transform your facility's wound care program while significantly improving your bottom line.</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8</Slides>
  <Notes>8</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Brian</cp:lastModifiedBy>
  <cp:revision>2</cp:revision>
  <dcterms:created xsi:type="dcterms:W3CDTF">2025-07-08T14:56:52Z</dcterms:created>
  <dcterms:modified xsi:type="dcterms:W3CDTF">2025-07-08T14:57:41Z</dcterms:modified>
</cp:coreProperties>
</file>